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Lst>
  <p:notesMasterIdLst>
    <p:notesMasterId r:id="rId55"/>
  </p:notesMasterIdLst>
  <p:sldIdLst>
    <p:sldId id="257" r:id="rId2"/>
    <p:sldId id="349" r:id="rId3"/>
    <p:sldId id="259" r:id="rId4"/>
    <p:sldId id="313" r:id="rId5"/>
    <p:sldId id="357" r:id="rId6"/>
    <p:sldId id="358" r:id="rId7"/>
    <p:sldId id="359" r:id="rId8"/>
    <p:sldId id="360" r:id="rId9"/>
    <p:sldId id="361" r:id="rId10"/>
    <p:sldId id="362" r:id="rId11"/>
    <p:sldId id="363" r:id="rId12"/>
    <p:sldId id="364" r:id="rId13"/>
    <p:sldId id="365" r:id="rId14"/>
    <p:sldId id="366" r:id="rId15"/>
    <p:sldId id="314" r:id="rId16"/>
    <p:sldId id="311" r:id="rId17"/>
    <p:sldId id="315" r:id="rId18"/>
    <p:sldId id="316" r:id="rId19"/>
    <p:sldId id="312" r:id="rId20"/>
    <p:sldId id="319" r:id="rId21"/>
    <p:sldId id="320" r:id="rId22"/>
    <p:sldId id="321" r:id="rId23"/>
    <p:sldId id="350" r:id="rId24"/>
    <p:sldId id="351" r:id="rId25"/>
    <p:sldId id="317" r:id="rId26"/>
    <p:sldId id="318" r:id="rId27"/>
    <p:sldId id="322" r:id="rId28"/>
    <p:sldId id="323" r:id="rId29"/>
    <p:sldId id="324" r:id="rId30"/>
    <p:sldId id="325" r:id="rId31"/>
    <p:sldId id="326" r:id="rId32"/>
    <p:sldId id="327" r:id="rId33"/>
    <p:sldId id="328" r:id="rId34"/>
    <p:sldId id="329" r:id="rId35"/>
    <p:sldId id="330" r:id="rId36"/>
    <p:sldId id="331" r:id="rId37"/>
    <p:sldId id="367" r:id="rId38"/>
    <p:sldId id="332" r:id="rId39"/>
    <p:sldId id="333" r:id="rId40"/>
    <p:sldId id="334" r:id="rId41"/>
    <p:sldId id="335" r:id="rId42"/>
    <p:sldId id="336" r:id="rId43"/>
    <p:sldId id="352" r:id="rId44"/>
    <p:sldId id="353" r:id="rId45"/>
    <p:sldId id="354" r:id="rId46"/>
    <p:sldId id="355" r:id="rId47"/>
    <p:sldId id="368" r:id="rId48"/>
    <p:sldId id="356" r:id="rId49"/>
    <p:sldId id="369" r:id="rId50"/>
    <p:sldId id="337" r:id="rId51"/>
    <p:sldId id="370" r:id="rId52"/>
    <p:sldId id="371" r:id="rId53"/>
    <p:sldId id="34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73"/>
    <p:restoredTop sz="94836"/>
  </p:normalViewPr>
  <p:slideViewPr>
    <p:cSldViewPr snapToGrid="0" snapToObjects="1">
      <p:cViewPr varScale="1">
        <p:scale>
          <a:sx n="68" d="100"/>
          <a:sy n="68" d="100"/>
        </p:scale>
        <p:origin x="4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7/31/2019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EX1 +</a:t>
            </a:r>
            <a:r>
              <a:rPr lang="en-US" baseline="0" dirty="0"/>
              <a:t> 2 + programmatic </a:t>
            </a:r>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20</a:t>
            </a:fld>
            <a:endParaRPr lang="en-US"/>
          </a:p>
        </p:txBody>
      </p:sp>
    </p:spTree>
    <p:extLst>
      <p:ext uri="{BB962C8B-B14F-4D97-AF65-F5344CB8AC3E}">
        <p14:creationId xmlns:p14="http://schemas.microsoft.com/office/powerpoint/2010/main" val="607532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 3 </a:t>
            </a:r>
          </a:p>
        </p:txBody>
      </p:sp>
      <p:sp>
        <p:nvSpPr>
          <p:cNvPr id="4" name="Slide Number Placeholder 3"/>
          <p:cNvSpPr>
            <a:spLocks noGrp="1"/>
          </p:cNvSpPr>
          <p:nvPr>
            <p:ph type="sldNum" sz="quarter" idx="10"/>
          </p:nvPr>
        </p:nvSpPr>
        <p:spPr/>
        <p:txBody>
          <a:bodyPr/>
          <a:lstStyle/>
          <a:p>
            <a:fld id="{40489DB4-82E0-AF40-81BE-1C4AA0DF45FC}" type="slidenum">
              <a:rPr lang="en-US" smtClean="0"/>
              <a:t>37</a:t>
            </a:fld>
            <a:endParaRPr lang="en-US"/>
          </a:p>
        </p:txBody>
      </p:sp>
    </p:spTree>
    <p:extLst>
      <p:ext uri="{BB962C8B-B14F-4D97-AF65-F5344CB8AC3E}">
        <p14:creationId xmlns:p14="http://schemas.microsoft.com/office/powerpoint/2010/main" val="684673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 4 </a:t>
            </a:r>
          </a:p>
        </p:txBody>
      </p:sp>
      <p:sp>
        <p:nvSpPr>
          <p:cNvPr id="4" name="Slide Number Placeholder 3"/>
          <p:cNvSpPr>
            <a:spLocks noGrp="1"/>
          </p:cNvSpPr>
          <p:nvPr>
            <p:ph type="sldNum" sz="quarter" idx="10"/>
          </p:nvPr>
        </p:nvSpPr>
        <p:spPr/>
        <p:txBody>
          <a:bodyPr/>
          <a:lstStyle/>
          <a:p>
            <a:fld id="{40489DB4-82E0-AF40-81BE-1C4AA0DF45FC}" type="slidenum">
              <a:rPr lang="en-US" smtClean="0"/>
              <a:t>44</a:t>
            </a:fld>
            <a:endParaRPr lang="en-US"/>
          </a:p>
        </p:txBody>
      </p:sp>
    </p:spTree>
    <p:extLst>
      <p:ext uri="{BB962C8B-B14F-4D97-AF65-F5344CB8AC3E}">
        <p14:creationId xmlns:p14="http://schemas.microsoft.com/office/powerpoint/2010/main" val="801541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45CB2-BF6F-6E49-AC61-7BDDE2E02F5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45CB2-BF6F-6E49-AC61-7BDDE2E02F5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04105199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8.tiff"/></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B86F-3171-0647-A08E-F96D3494CEC7}"/>
              </a:ext>
            </a:extLst>
          </p:cNvPr>
          <p:cNvSpPr>
            <a:spLocks noGrp="1"/>
          </p:cNvSpPr>
          <p:nvPr>
            <p:ph type="ctrTitle"/>
          </p:nvPr>
        </p:nvSpPr>
        <p:spPr/>
        <p:txBody>
          <a:bodyPr/>
          <a:lstStyle/>
          <a:p>
            <a:r>
              <a:rPr lang="en-US"/>
              <a:t>Lecture 4: </a:t>
            </a:r>
            <a:r>
              <a:rPr lang="en-US" dirty="0"/>
              <a:t>Boosting</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a:p>
          <a:p>
            <a:r>
              <a:rPr lang="en-US" sz="2400" b="1" dirty="0"/>
              <a:t>Question</a:t>
            </a:r>
            <a:r>
              <a:rPr lang="en-US" sz="2400" dirty="0"/>
              <a:t>: Why?</a:t>
            </a:r>
          </a:p>
          <a:p>
            <a:r>
              <a:rPr lang="en-US" sz="2400" dirty="0"/>
              <a:t>In 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117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1200" dirty="0"/>
              <a:t>However, if the number of trees is too large, then the trees in the ensemble may become more correlated, increase the variance. </a:t>
            </a:r>
          </a:p>
          <a:p>
            <a:pPr>
              <a:spcAft>
                <a:spcPts val="1800"/>
              </a:spcAft>
            </a:pPr>
            <a:endParaRPr lang="en-US" sz="1200" dirty="0"/>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5789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a:t>Probabilities: </a:t>
            </a:r>
          </a:p>
          <a:p>
            <a:pPr lvl="1">
              <a:spcAft>
                <a:spcPts val="1200"/>
              </a:spcAft>
              <a:buFont typeface="Arial" charset="0"/>
              <a:buChar char="•"/>
            </a:pPr>
            <a:r>
              <a:rPr lang="en-US" sz="2200" dirty="0"/>
              <a:t>Random Forrest Classifier (and bagging) can return probabilities. </a:t>
            </a:r>
          </a:p>
          <a:p>
            <a:pPr lvl="1">
              <a:spcAft>
                <a:spcPts val="1200"/>
              </a:spcAft>
              <a:buFont typeface="Arial" charset="0"/>
              <a:buChar char="•"/>
            </a:pPr>
            <a:r>
              <a:rPr lang="en-US" sz="2200" b="1" dirty="0"/>
              <a:t>Question</a:t>
            </a:r>
            <a:r>
              <a:rPr lang="en-US" sz="2200" dirty="0"/>
              <a:t>: How?</a:t>
            </a:r>
          </a:p>
          <a:p>
            <a:pPr indent="-285738">
              <a:spcAft>
                <a:spcPts val="1200"/>
              </a:spcAft>
            </a:pPr>
            <a:r>
              <a:rPr lang="en-US" sz="2400" b="1" dirty="0"/>
              <a:t>More questions</a:t>
            </a:r>
          </a:p>
          <a:p>
            <a:pPr marL="800082" lvl="1" indent="-342900">
              <a:spcAft>
                <a:spcPts val="1200"/>
              </a:spcAft>
              <a:buFont typeface="Arial" charset="0"/>
              <a:buChar char="•"/>
            </a:pPr>
            <a:r>
              <a:rPr lang="en-US" sz="2200" dirty="0"/>
              <a:t>Unbalance dataset?</a:t>
            </a:r>
          </a:p>
          <a:p>
            <a:pPr marL="800082" lvl="1" indent="-342900">
              <a:spcAft>
                <a:spcPts val="1200"/>
              </a:spcAft>
              <a:buFont typeface="Arial" charset="0"/>
              <a:buChar char="•"/>
            </a:pPr>
            <a:r>
              <a:rPr lang="en-US" sz="2200" dirty="0"/>
              <a:t>Weighted samples? </a:t>
            </a:r>
          </a:p>
          <a:p>
            <a:pPr marL="800082" lvl="1" indent="-342900">
              <a:spcAft>
                <a:spcPts val="1200"/>
              </a:spcAft>
              <a:buFont typeface="Arial" charset="0"/>
              <a:buChar char="•"/>
            </a:pPr>
            <a:r>
              <a:rPr lang="en-US" sz="2200" dirty="0"/>
              <a:t>Categorical data?</a:t>
            </a:r>
          </a:p>
          <a:p>
            <a:pPr marL="800082" lvl="1" indent="-342900">
              <a:spcAft>
                <a:spcPts val="1200"/>
              </a:spcAft>
              <a:buFont typeface="Arial" charset="0"/>
              <a:buChar char="•"/>
            </a:pPr>
            <a:r>
              <a:rPr lang="en-US" sz="2200" dirty="0"/>
              <a:t>Missing data? </a:t>
            </a:r>
          </a:p>
          <a:p>
            <a:pPr marL="800082" lvl="1" indent="-342900">
              <a:spcAft>
                <a:spcPts val="1200"/>
              </a:spcAft>
              <a:buFont typeface="Arial" charset="0"/>
              <a:buChar char="•"/>
            </a:pPr>
            <a:r>
              <a:rPr lang="en-US" sz="2200" dirty="0"/>
              <a:t>Different implementations? </a:t>
            </a:r>
          </a:p>
          <a:p>
            <a:pPr indent="-285738">
              <a:spcAft>
                <a:spcPts val="1200"/>
              </a:spcAft>
            </a:pPr>
            <a:endParaRPr lang="en-US" sz="2400" dirty="0"/>
          </a:p>
          <a:p>
            <a:pPr indent="-285738">
              <a:spcAft>
                <a:spcPts val="1200"/>
              </a:spcAft>
            </a:pPr>
            <a:endParaRPr lang="en-US" sz="3400" dirty="0"/>
          </a:p>
          <a:p>
            <a:pPr>
              <a:spcAft>
                <a:spcPts val="1200"/>
              </a:spcAft>
            </a:pPr>
            <a:r>
              <a:rPr lang="en-US" sz="2400" dirty="0"/>
              <a:t>	</a:t>
            </a:r>
          </a:p>
          <a:p>
            <a:pPr>
              <a:spcAft>
                <a:spcPts val="1200"/>
              </a:spcAft>
            </a:pPr>
            <a:r>
              <a:rPr lang="en-US" sz="24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dirty="0"/>
          </a:p>
        </p:txBody>
      </p:sp>
      <p:sp>
        <p:nvSpPr>
          <p:cNvPr id="5" name="TextBox 4"/>
          <p:cNvSpPr txBox="1"/>
          <p:nvPr/>
        </p:nvSpPr>
        <p:spPr>
          <a:xfrm>
            <a:off x="4202900" y="3879668"/>
            <a:ext cx="3338222" cy="584775"/>
          </a:xfrm>
          <a:prstGeom prst="rect">
            <a:avLst/>
          </a:prstGeom>
          <a:solidFill>
            <a:schemeClr val="tx2">
              <a:lumMod val="20000"/>
              <a:lumOff val="80000"/>
            </a:schemeClr>
          </a:solidFill>
        </p:spPr>
        <p:txBody>
          <a:bodyPr wrap="none" rtlCol="0">
            <a:spAutoFit/>
          </a:bodyPr>
          <a:lstStyle/>
          <a:p>
            <a:r>
              <a:rPr lang="en-US" sz="3200"/>
              <a:t>ADVANCED TOPICS</a:t>
            </a:r>
            <a:endParaRPr lang="en-US" sz="3200" dirty="0"/>
          </a:p>
        </p:txBody>
      </p:sp>
    </p:spTree>
    <p:extLst>
      <p:ext uri="{BB962C8B-B14F-4D97-AF65-F5344CB8AC3E}">
        <p14:creationId xmlns:p14="http://schemas.microsoft.com/office/powerpoint/2010/main" val="2958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Slide Number Placeholder 2"/>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049698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Question: </a:t>
            </a:r>
            <a:r>
              <a:rPr lang="en-US" sz="2400" dirty="0"/>
              <a:t>Could 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205421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a:t>Question:</a:t>
            </a:r>
            <a:r>
              <a:rPr lang="en-US" sz="2400" dirty="0"/>
              <a:t> But 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by 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endParaRPr lang="en-US" sz="2300" b="0" i="1" dirty="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a:t> </a:t>
                </a:r>
                <a:endParaRPr lang="en-US" sz="2300" dirty="0">
                  <a:effectLst/>
                </a:endParaRPr>
              </a:p>
              <a:p>
                <a:pPr>
                  <a:spcAft>
                    <a:spcPts val="600"/>
                  </a:spcAft>
                </a:pPr>
                <a:r>
                  <a:rPr lang="en-US" sz="2300" dirty="0"/>
                  <a:t>	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a:t> .   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b="0" i="1" smtClean="0">
                            <a:latin typeface="Cambria Math" panose="02040503050406030204" pitchFamily="18"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a:t> </a:t>
                </a:r>
              </a:p>
              <a:p>
                <a:pPr>
                  <a:spcAft>
                    <a:spcPts val="600"/>
                  </a:spcAft>
                </a:pPr>
                <a:r>
                  <a:rPr lang="en-US" sz="2300" dirty="0"/>
                  <a:t>4. Compute residuals, set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panose="02040503050406030204" pitchFamily="18"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panose="02040503050406030204" pitchFamily="18" charset="0"/>
                            <a:ea typeface="Cambria Math" charset="0"/>
                            <a:cs typeface="Cambria Math" charset="0"/>
                          </a:rPr>
                        </m:ctrlPr>
                      </m:dPr>
                      <m:e>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a:ea typeface="Cambria Math" charset="0"/>
                  <a:cs typeface="Cambria Math" charset="0"/>
                </a:endParaRPr>
              </a:p>
              <a:p>
                <a:pPr>
                  <a:spcAft>
                    <a:spcPts val="600"/>
                  </a:spcAft>
                </a:pPr>
                <a:r>
                  <a:rPr lang="en-US" sz="2300" dirty="0"/>
                  <a:t>5. Repeat steps 2-4 until </a:t>
                </a:r>
                <a:r>
                  <a:rPr lang="en-US" sz="2300" b="1" i="1" dirty="0"/>
                  <a:t>stopping </a:t>
                </a:r>
                <a:r>
                  <a:rPr lang="en-US" sz="2300" dirty="0"/>
                  <a:t>condition met.</a:t>
                </a:r>
              </a:p>
              <a:p>
                <a:pPr>
                  <a:spcAft>
                    <a:spcPts val="600"/>
                  </a:spcAft>
                </a:pPr>
                <a:r>
                  <a:rPr lang="en-US" sz="2300" dirty="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65107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Methods</a:t>
            </a:r>
          </a:p>
          <a:p>
            <a:pPr marL="457200" indent="-457200">
              <a:spcAft>
                <a:spcPts val="1800"/>
              </a:spcAft>
              <a:buFont typeface="Arial" charset="0"/>
              <a:buChar char="•"/>
            </a:pPr>
            <a:r>
              <a:rPr lang="en-US" dirty="0"/>
              <a:t>Boosting</a:t>
            </a:r>
          </a:p>
          <a:p>
            <a:pPr marL="1200120" lvl="1" indent="-457200">
              <a:spcAft>
                <a:spcPts val="1800"/>
              </a:spcAft>
              <a:buFont typeface="Arial" charset="0"/>
              <a:buChar char="•"/>
            </a:pPr>
            <a:r>
              <a:rPr lang="en-US" dirty="0"/>
              <a:t>Gradient Boosting</a:t>
            </a:r>
          </a:p>
          <a:p>
            <a:pPr marL="1600154" lvl="2" indent="-457200">
              <a:spcAft>
                <a:spcPts val="1800"/>
              </a:spcAft>
              <a:buFont typeface="Arial" charset="0"/>
              <a:buChar char="•"/>
            </a:pPr>
            <a:r>
              <a:rPr lang="en-US" sz="2200" dirty="0"/>
              <a:t>Set-up and intuition</a:t>
            </a:r>
          </a:p>
          <a:p>
            <a:pPr marL="1600154" lvl="2" indent="-457200">
              <a:spcAft>
                <a:spcPts val="1800"/>
              </a:spcAft>
              <a:buFont typeface="Arial" charset="0"/>
              <a:buChar char="•"/>
            </a:pPr>
            <a:r>
              <a:rPr lang="en-US" sz="2200" dirty="0"/>
              <a:t>Connection to Gradient Descent</a:t>
            </a:r>
          </a:p>
          <a:p>
            <a:pPr marL="1600154" lvl="2" indent="-457200">
              <a:spcAft>
                <a:spcPts val="1800"/>
              </a:spcAft>
              <a:buFont typeface="Arial" charset="0"/>
              <a:buChar char="•"/>
            </a:pPr>
            <a:r>
              <a:rPr lang="en-US" sz="2200" dirty="0"/>
              <a:t>The Algorithm</a:t>
            </a:r>
          </a:p>
          <a:p>
            <a:pPr marL="1200120" lvl="1" indent="-457200">
              <a:spcAft>
                <a:spcPts val="1800"/>
              </a:spcAft>
              <a:buFont typeface="Arial" charset="0"/>
              <a:buChar char="•"/>
            </a:pPr>
            <a:r>
              <a:rPr lang="en-US" dirty="0" err="1"/>
              <a:t>AdaBoost</a:t>
            </a:r>
            <a:endParaRPr lang="en-US" sz="2400" dirty="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2219598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3311130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907261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71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91957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panose="02040503050406030204" pitchFamily="18" charset="0"/>
                            </a:rPr>
                          </m:ctrlPr>
                        </m:sSupPr>
                        <m:e>
                          <m:r>
                            <a:rPr lang="en-US" sz="2400" b="0" i="1" smtClean="0">
                              <a:latin typeface="Cambria Math" charset="0"/>
                            </a:rPr>
                            <m:t>𝑇</m:t>
                          </m:r>
                        </m:e>
                        <m:sup>
                          <m:d>
                            <m:dPr>
                              <m:ctrlPr>
                                <a:rPr lang="en-US" sz="2400" b="0" i="1" smtClean="0">
                                  <a:latin typeface="Cambria Math" panose="02040503050406030204" pitchFamily="18"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objective function</a:t>
            </a:r>
            <a:r>
              <a:rPr lang="en-US" sz="2400" dirty="0"/>
              <a:t>, over a set of variables, we compute the partial derivatives of this function with respect to the variables.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a:t>stationary point.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188819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Why 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The solution is to change the update step in gradient descent. Instead of using the gradient - the residuals - we use an </a:t>
                </a:r>
                <a:r>
                  <a:rPr lang="en-US" sz="2400" b="1" i="1" dirty="0"/>
                  <a:t>approximation </a:t>
                </a:r>
                <a:r>
                  <a:rPr lang="en-US" sz="2400" dirty="0"/>
                  <a:t>of the gradient that depends on the predictors: </a:t>
                </a:r>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panose="02040503050406030204" pitchFamily="18" charset="0"/>
                          </a:rPr>
                        </m:ctrlPr>
                      </m:sSub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where                 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37</a:t>
            </a:fld>
            <a:endParaRPr lang="en-US"/>
          </a:p>
        </p:txBody>
      </p:sp>
    </p:spTree>
    <p:extLst>
      <p:ext uri="{BB962C8B-B14F-4D97-AF65-F5344CB8AC3E}">
        <p14:creationId xmlns:p14="http://schemas.microsoft.com/office/powerpoint/2010/main" val="520761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average the predictions.</a:t>
            </a:r>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in each tree and each split, randomly select a subset of predictors, choose a predictor from this subset for splitting </a:t>
            </a:r>
          </a:p>
          <a:p>
            <a:pPr marL="342900" indent="-342900">
              <a:buFont typeface="Arial" panose="020B0604020202020204" pitchFamily="34" charset="0"/>
              <a:buChar char="•"/>
            </a:pPr>
            <a:r>
              <a:rPr lang="en-US" sz="2400" dirty="0"/>
              <a:t>average the predictions </a:t>
            </a:r>
          </a:p>
          <a:p>
            <a:endParaRPr lang="en-US" sz="2400" dirty="0"/>
          </a:p>
          <a:p>
            <a:r>
              <a:rPr lang="en-US" sz="2000" dirty="0"/>
              <a:t>Note that the ensemble building aspects of both methods 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a16="http://schemas.microsoft.com/office/drawing/2014/main"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pPr>
                  <a:spcAft>
                    <a:spcPts val="1200"/>
                  </a:spcAft>
                </a:pPr>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pPr/>
                <a14:m>
                  <m:oMathPara xmlns:m="http://schemas.openxmlformats.org/officeDocument/2006/math">
                    <m:oMathParaPr>
                      <m:jc m:val="centerGroup"/>
                    </m:oMathParaPr>
                    <m:oMath xmlns:m="http://schemas.openxmlformats.org/officeDocument/2006/math">
                      <m:r>
                        <m:rPr>
                          <m:lit/>
                        </m:rPr>
                        <a:rPr lang="en-US" b="0" i="1" smtClean="0">
                          <a:latin typeface="Cambria Math"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𝑁</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𝑁</m:t>
                          </m:r>
                        </m:sub>
                      </m:sSub>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𝑁</m:t>
                          </m:r>
                        </m:sub>
                      </m:sSub>
                      <m:r>
                        <a:rPr lang="en-US" b="0" i="1" smtClean="0">
                          <a:latin typeface="Cambria Math" charset="0"/>
                        </a:rPr>
                        <m:t>)</m:t>
                      </m:r>
                      <m:r>
                        <m:rPr>
                          <m:lit/>
                        </m:rPr>
                        <a:rPr lang="en-US" b="0" i="1" smtClean="0">
                          <a:latin typeface="Cambria Math" charset="0"/>
                        </a:rPr>
                        <m:t>}</m:t>
                      </m:r>
                    </m:oMath>
                  </m:oMathPara>
                </a14:m>
                <a:endParaRPr lang="en-US"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415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3355121" y="1760408"/>
                <a:ext cx="52461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𝑤</m:t>
                          </m:r>
                        </m:e>
                        <m:sub>
                          <m:r>
                            <a:rPr lang="en-US" sz="2800" b="0" i="1" smtClean="0">
                              <a:solidFill>
                                <a:schemeClr val="tx1">
                                  <a:lumMod val="75000"/>
                                  <a:lumOff val="25000"/>
                                </a:schemeClr>
                              </a:solidFill>
                              <a:latin typeface="Cambria Math" charset="0"/>
                            </a:rPr>
                            <m:t>𝑛</m:t>
                          </m:r>
                        </m:sub>
                      </m:sSub>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𝑦</m:t>
                          </m:r>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𝑛</m:t>
                      </m:r>
                      <m:r>
                        <a:rPr lang="en-US" sz="2800" b="0" i="1" smtClean="0">
                          <a:solidFill>
                            <a:schemeClr val="tx1">
                              <a:lumMod val="75000"/>
                              <a:lumOff val="25000"/>
                            </a:schemeClr>
                          </a:solidFill>
                          <a:latin typeface="Cambria Math" charset="0"/>
                        </a:rPr>
                        <m:t>=1,…, </m:t>
                      </m:r>
                      <m:r>
                        <a:rPr lang="en-US" sz="2800" b="0" i="1" smtClean="0">
                          <a:solidFill>
                            <a:schemeClr val="tx1">
                              <a:lumMod val="75000"/>
                              <a:lumOff val="25000"/>
                            </a:schemeClr>
                          </a:solidFill>
                          <a:latin typeface="Cambria Math" charset="0"/>
                        </a:rPr>
                        <m:t>𝑁</m:t>
                      </m:r>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55121" y="1760408"/>
                <a:ext cx="5246116" cy="43088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6679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panose="02040503050406030204" pitchFamily="18"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a:p>
              <a:p>
                <a:r>
                  <a:rPr lang="en-US" sz="2400" dirty="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03F5B1-1DC7-2E47-8931-310EC7C7BBA3}"/>
              </a:ext>
            </a:extLst>
          </p:cNvPr>
          <p:cNvPicPr>
            <a:picLocks noChangeAspect="1"/>
          </p:cNvPicPr>
          <p:nvPr/>
        </p:nvPicPr>
        <p:blipFill>
          <a:blip r:embed="rId4"/>
          <a:stretch>
            <a:fillRect/>
          </a:stretch>
        </p:blipFill>
        <p:spPr>
          <a:xfrm>
            <a:off x="3698219" y="3742980"/>
            <a:ext cx="4597400" cy="8636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352085" y="2839385"/>
                <a:ext cx="37907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lit/>
                        </m:rPr>
                        <a:rPr lang="en-US" sz="2400" i="1" smtClean="0">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1</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𝑁</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r>
                        <m:rPr>
                          <m:lit/>
                        </m:rPr>
                        <a:rPr lang="en-US" sz="2400" i="1">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352085" y="2839385"/>
                <a:ext cx="3790718" cy="461665"/>
              </a:xfrm>
              <a:prstGeom prst="rect">
                <a:avLst/>
              </a:prstGeom>
              <a:blipFill rotWithShape="0">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1984185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start with lending data </a:t>
            </a:r>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simple decision tree </a:t>
            </a:r>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errors are weighted higher </a:t>
            </a:r>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2nd  tree with weighted points </a:t>
            </a:r>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combine the trees </a:t>
            </a:r>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579394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re-weight points </a:t>
            </a:r>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a:t>
            </a:r>
            <a:r>
              <a:rPr lang="en-US" dirty="0" err="1"/>
              <a:t>etc</a:t>
            </a:r>
            <a:r>
              <a:rPr lang="en-US" dirty="0"/>
              <a:t> </a:t>
            </a:r>
          </a:p>
        </p:txBody>
      </p:sp>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974500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a:t>the number of predictors to randomly select at each split </a:t>
            </a:r>
          </a:p>
          <a:p>
            <a:pPr marL="1200120" lvl="1" indent="-457200">
              <a:spcAft>
                <a:spcPts val="2400"/>
              </a:spcAft>
              <a:buSzPct val="90000"/>
              <a:buFont typeface="+mj-lt"/>
              <a:buAutoNum type="arabicPeriod"/>
            </a:pPr>
            <a:r>
              <a:rPr lang="en-US" sz="2400" dirty="0"/>
              <a:t>the total number of trees in the ensemble </a:t>
            </a:r>
          </a:p>
          <a:p>
            <a:pPr marL="1200120" lvl="1" indent="-457200">
              <a:spcAft>
                <a:spcPts val="2400"/>
              </a:spcAft>
              <a:buSzPct val="90000"/>
              <a:buFont typeface="+mj-lt"/>
              <a:buAutoNum type="arabicPeriod"/>
            </a:pPr>
            <a:r>
              <a:rPr lang="en-US" sz="2400" dirty="0"/>
              <a:t>the 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36D19A-FFE0-4F40-828C-EBAE14D41A24}"/>
              </a:ext>
            </a:extLst>
          </p:cNvPr>
          <p:cNvPicPr>
            <a:picLocks noChangeAspect="1"/>
          </p:cNvPicPr>
          <p:nvPr/>
        </p:nvPicPr>
        <p:blipFill>
          <a:blip r:embed="rId3"/>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dirty="0"/>
              <a:t>There are few implementations on boosting: </a:t>
            </a:r>
          </a:p>
          <a:p>
            <a:pPr marL="457200" indent="-457200">
              <a:spcAft>
                <a:spcPts val="1200"/>
              </a:spcAft>
              <a:buFont typeface="Arial" charset="0"/>
              <a:buChar char="•"/>
            </a:pPr>
            <a:r>
              <a:rPr lang="en-US" sz="2400" dirty="0" err="1"/>
              <a:t>XGBoost</a:t>
            </a:r>
            <a:r>
              <a:rPr lang="en-US" sz="2400" dirty="0"/>
              <a:t>:  An efficient Gradient Boosting Decision </a:t>
            </a:r>
          </a:p>
          <a:p>
            <a:pPr marL="457200" indent="-457200">
              <a:spcAft>
                <a:spcPts val="1200"/>
              </a:spcAft>
              <a:buFont typeface="Arial" charset="0"/>
              <a:buChar char="•"/>
            </a:pPr>
            <a:r>
              <a:rPr lang="en-US" sz="2400" dirty="0"/>
              <a:t>LGBM: Light Gradient Boosted Machines. It is a library for training GBMs developed by Microsoft, and it competes with </a:t>
            </a:r>
            <a:r>
              <a:rPr lang="en-US" sz="2400" dirty="0" err="1"/>
              <a:t>XGBoost</a:t>
            </a:r>
            <a:endParaRPr lang="en-US" sz="2400" dirty="0"/>
          </a:p>
          <a:p>
            <a:pPr marL="457200" indent="-457200">
              <a:spcAft>
                <a:spcPts val="1200"/>
              </a:spcAft>
              <a:buFont typeface="Arial" charset="0"/>
              <a:buChar char="•"/>
            </a:pPr>
            <a:r>
              <a:rPr lang="en-US" sz="2400" dirty="0" err="1"/>
              <a:t>CatBoost</a:t>
            </a:r>
            <a:r>
              <a:rPr lang="en-US" sz="2400" dirty="0"/>
              <a:t>: 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
        <p:nvSpPr>
          <p:cNvPr id="5" name="TextBox 4"/>
          <p:cNvSpPr txBox="1"/>
          <p:nvPr/>
        </p:nvSpPr>
        <p:spPr>
          <a:xfrm>
            <a:off x="4327808" y="4748406"/>
            <a:ext cx="3338222" cy="584775"/>
          </a:xfrm>
          <a:prstGeom prst="rect">
            <a:avLst/>
          </a:prstGeom>
          <a:solidFill>
            <a:schemeClr val="tx2">
              <a:lumMod val="20000"/>
              <a:lumOff val="80000"/>
            </a:schemeClr>
          </a:solidFill>
        </p:spPr>
        <p:txBody>
          <a:bodyPr wrap="none" rtlCol="0">
            <a:spAutoFit/>
          </a:bodyPr>
          <a:lstStyle/>
          <a:p>
            <a:r>
              <a:rPr lang="en-US" sz="3200"/>
              <a:t>ADVANCED TOPICS</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sz="2400" dirty="0"/>
              <a:t>Increasing the number of </a:t>
            </a:r>
            <a:r>
              <a:rPr lang="en-US" sz="2400" b="1" i="1" dirty="0"/>
              <a:t>trees</a:t>
            </a:r>
            <a:r>
              <a:rPr lang="en-US" sz="2400" dirty="0"/>
              <a:t> can lead to overfitting.</a:t>
            </a:r>
          </a:p>
          <a:p>
            <a:pPr>
              <a:spcAft>
                <a:spcPts val="1200"/>
              </a:spcAft>
            </a:pPr>
            <a:endParaRPr lang="en-US" sz="2400" dirty="0"/>
          </a:p>
          <a:p>
            <a:pPr>
              <a:spcAft>
                <a:spcPts val="1200"/>
              </a:spcAft>
            </a:pPr>
            <a:r>
              <a:rPr lang="en-US" sz="2400" b="1" dirty="0"/>
              <a:t>Question</a:t>
            </a:r>
            <a:r>
              <a:rPr lang="en-US" sz="2400" dirty="0"/>
              <a:t>: Why? </a:t>
            </a:r>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2032344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There are standard (default) values for each of random forest hyper-parameters recommended by long time practitioners, but generally these parameters should be tuned through </a:t>
                </a:r>
                <a:r>
                  <a:rPr lang="en-US" sz="2400" b="1" dirty="0"/>
                  <a:t>OOB</a:t>
                </a:r>
                <a:r>
                  <a:rPr lang="en-US" sz="2400" dirty="0"/>
                  <a:t> (making them data and problem dependent). </a:t>
                </a:r>
              </a:p>
              <a:p>
                <a:pPr marL="0" lvl="1" indent="0">
                  <a:spcAft>
                    <a:spcPts val="1800"/>
                  </a:spcAft>
                  <a:buNone/>
                </a:pPr>
                <a:r>
                  <a:rPr lang="en-US" dirty="0"/>
                  <a:t>e.g. number of predictors to randomly select at each split: </a:t>
                </a:r>
              </a:p>
              <a:p>
                <a:pPr marL="342900" lvl="1" indent="-342900">
                  <a:spcAft>
                    <a:spcPts val="1800"/>
                  </a:spcAft>
                </a:pPr>
                <a:r>
                  <a:rPr lang="en-US" dirty="0"/>
                  <a:t>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𝑁</m:t>
                        </m:r>
                      </m:e>
                      <m:sub>
                        <m:r>
                          <a:rPr lang="en-US" b="0" i="1" smtClean="0">
                            <a:latin typeface="Cambria Math" charset="0"/>
                          </a:rPr>
                          <m:t>𝑗</m:t>
                        </m:r>
                      </m:sub>
                    </m:sSub>
                  </m:oMath>
                </a14:m>
                <a:r>
                  <a:rPr lang="en-US" dirty="0"/>
                  <a:t> for classification</a:t>
                </a:r>
              </a:p>
              <a:p>
                <a:pPr marL="342900" lvl="1" indent="-342900">
                  <a:spcAft>
                    <a:spcPts val="1800"/>
                  </a:spcAft>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𝑁</m:t>
                        </m:r>
                      </m:num>
                      <m:den>
                        <m:r>
                          <a:rPr lang="en-US" b="0" i="1" smtClean="0">
                            <a:latin typeface="Cambria Math" charset="0"/>
                          </a:rPr>
                          <m:t>3</m:t>
                        </m:r>
                      </m:den>
                    </m:f>
                  </m:oMath>
                </a14:m>
                <a:r>
                  <a:rPr lang="en-US" dirty="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Same as with Bagging: </a:t>
                </a:r>
              </a:p>
              <a:p>
                <a:pPr>
                  <a:spcAft>
                    <a:spcPts val="1800"/>
                  </a:spcAft>
                </a:pPr>
                <a:r>
                  <a:rPr lang="en-US" sz="2400" dirty="0"/>
                  <a:t>Calculate 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83891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a:latin typeface="Karla" charset="0"/>
                    <a:ea typeface="Karla" charset="0"/>
                    <a:cs typeface="Karla" charset="0"/>
                  </a:rPr>
                  <a:t>Alternative:</a:t>
                </a:r>
              </a:p>
              <a:p>
                <a:pPr marL="342900" indent="-342900">
                  <a:spcAft>
                    <a:spcPts val="1200"/>
                  </a:spcAft>
                  <a:buFont typeface="Arial" charset="0"/>
                  <a:buChar char="•"/>
                </a:pPr>
                <a:r>
                  <a:rPr lang="en-US" sz="2400" dirty="0">
                    <a:latin typeface="Karla" charset="0"/>
                    <a:ea typeface="Karla" charset="0"/>
                    <a:cs typeface="Karla" charset="0"/>
                  </a:rPr>
                  <a:t>Record 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a:latin typeface="Karla" charset="0"/>
                    <a:ea typeface="Karla" charset="0"/>
                    <a:cs typeface="Karla" charset="0"/>
                  </a:rPr>
                  <a:t>Randomly 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in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a:latin typeface="Karla" charset="0"/>
                    <a:ea typeface="Karla" charset="0"/>
                    <a:cs typeface="Karla" charset="0"/>
                  </a:rPr>
                  <a:t>The 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a:latin typeface="Karla" charset="0"/>
                    <a:ea typeface="Karla" charset="0"/>
                    <a:cs typeface="Karla" charset="0"/>
                  </a:rPr>
                  <a:t> 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21453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9</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spTree>
    <p:extLst>
      <p:ext uri="{BB962C8B-B14F-4D97-AF65-F5344CB8AC3E}">
        <p14:creationId xmlns:p14="http://schemas.microsoft.com/office/powerpoint/2010/main" val="105804886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Lecture4a_Classification_Trees</Template>
  <TotalTime>15317</TotalTime>
  <Words>2216</Words>
  <Application>Microsoft Office PowerPoint</Application>
  <PresentationFormat>Widescreen</PresentationFormat>
  <Paragraphs>329</Paragraphs>
  <Slides>53</Slides>
  <Notes>4</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Cambria Math</vt:lpstr>
      <vt:lpstr>Courier New</vt:lpstr>
      <vt:lpstr>Karla</vt:lpstr>
      <vt:lpstr>GEC_template</vt:lpstr>
      <vt:lpstr>Lecture 4: Boosting</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AdaBoost</vt:lpstr>
      <vt:lpstr>Motivation for AdaBoost </vt:lpstr>
      <vt:lpstr>Motivation for AdaBoost (cont.)</vt:lpstr>
      <vt:lpstr>Gradient Descent with Exponential Loss </vt:lpstr>
      <vt:lpstr>Gradient Descent with Exponential Loss </vt:lpstr>
      <vt:lpstr>AdaBoost </vt:lpstr>
      <vt:lpstr>AdaBoost: illustration, start with lending data </vt:lpstr>
      <vt:lpstr>AdaBoost: illustration, simple decision tree </vt:lpstr>
      <vt:lpstr>AdaBoost: illustration, errors are weighted higher </vt:lpstr>
      <vt:lpstr>AdaBoost: illustration, 2nd  tree with weighted points </vt:lpstr>
      <vt:lpstr>AdaBoost: illustration, combine the trees </vt:lpstr>
      <vt:lpstr>AdaBoost: illustration, re-weight points </vt:lpstr>
      <vt:lpstr>AdaBoost: illustration, etc </vt:lpstr>
      <vt:lpstr>Choosing the Learning Rage </vt:lpstr>
      <vt:lpstr>Final thoughts on Boosting</vt:lpstr>
      <vt:lpstr>Final thoughts on Boosting</vt:lpstr>
      <vt:lpstr>Boosting in sklearn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Esteban Dirk Reyes De Jong (esteban.reyes)</cp:lastModifiedBy>
  <cp:revision>248</cp:revision>
  <cp:lastPrinted>2019-06-13T06:43:52Z</cp:lastPrinted>
  <dcterms:created xsi:type="dcterms:W3CDTF">2018-07-20T19:26:24Z</dcterms:created>
  <dcterms:modified xsi:type="dcterms:W3CDTF">2019-07-31T08:38:15Z</dcterms:modified>
</cp:coreProperties>
</file>